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0" r:id="rId3"/>
    <p:sldId id="257" r:id="rId4"/>
    <p:sldId id="258" r:id="rId5"/>
    <p:sldId id="259" r:id="rId6"/>
    <p:sldId id="271" r:id="rId7"/>
    <p:sldId id="260" r:id="rId8"/>
    <p:sldId id="272" r:id="rId9"/>
    <p:sldId id="263" r:id="rId10"/>
    <p:sldId id="264" r:id="rId11"/>
    <p:sldId id="265" r:id="rId12"/>
    <p:sldId id="261" r:id="rId13"/>
    <p:sldId id="266" r:id="rId14"/>
    <p:sldId id="267"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CC39B44-2575-458C-8F1C-777002BD5346}" type="datetimeFigureOut">
              <a:rPr lang="en-IN" smtClean="0"/>
              <a:t>30-09-2025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6FE8A303-4FE4-4A31-858E-846EB96456D0}" type="slidenum">
              <a:rPr lang="en-IN" smtClean="0"/>
              <a:t>‹#›</a:t>
            </a:fld>
            <a:endParaRPr lang="en-IN"/>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720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C39B44-2575-458C-8F1C-777002BD5346}" type="datetimeFigureOut">
              <a:rPr lang="en-IN" smtClean="0"/>
              <a:t>30-09-2025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E8A303-4FE4-4A31-858E-846EB96456D0}" type="slidenum">
              <a:rPr lang="en-IN" smtClean="0"/>
              <a:t>‹#›</a:t>
            </a:fld>
            <a:endParaRPr lang="en-IN"/>
          </a:p>
        </p:txBody>
      </p:sp>
    </p:spTree>
    <p:extLst>
      <p:ext uri="{BB962C8B-B14F-4D97-AF65-F5344CB8AC3E}">
        <p14:creationId xmlns:p14="http://schemas.microsoft.com/office/powerpoint/2010/main" val="14702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C39B44-2575-458C-8F1C-777002BD5346}" type="datetimeFigureOut">
              <a:rPr lang="en-IN" smtClean="0"/>
              <a:t>30-09-2025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E8A303-4FE4-4A31-858E-846EB96456D0}" type="slidenum">
              <a:rPr lang="en-IN" smtClean="0"/>
              <a:t>‹#›</a:t>
            </a:fld>
            <a:endParaRPr lang="en-IN"/>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1588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C39B44-2575-458C-8F1C-777002BD5346}" type="datetimeFigureOut">
              <a:rPr lang="en-IN" smtClean="0"/>
              <a:t>30-09-2025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E8A303-4FE4-4A31-858E-846EB96456D0}"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385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C39B44-2575-458C-8F1C-777002BD5346}" type="datetimeFigureOut">
              <a:rPr lang="en-IN" smtClean="0"/>
              <a:t>30-09-2025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E8A303-4FE4-4A31-858E-846EB96456D0}" type="slidenum">
              <a:rPr lang="en-IN" smtClean="0"/>
              <a:t>‹#›</a:t>
            </a:fld>
            <a:endParaRPr lang="en-IN"/>
          </a:p>
        </p:txBody>
      </p:sp>
    </p:spTree>
    <p:extLst>
      <p:ext uri="{BB962C8B-B14F-4D97-AF65-F5344CB8AC3E}">
        <p14:creationId xmlns:p14="http://schemas.microsoft.com/office/powerpoint/2010/main" val="2704112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C39B44-2575-458C-8F1C-777002BD5346}" type="datetimeFigureOut">
              <a:rPr lang="en-IN" smtClean="0"/>
              <a:t>30-09-2025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E8A303-4FE4-4A31-858E-846EB96456D0}"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3638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C39B44-2575-458C-8F1C-777002BD5346}" type="datetimeFigureOut">
              <a:rPr lang="en-IN" smtClean="0"/>
              <a:t>30-09-2025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E8A303-4FE4-4A31-858E-846EB96456D0}" type="slidenum">
              <a:rPr lang="en-IN" smtClean="0"/>
              <a:t>‹#›</a:t>
            </a:fld>
            <a:endParaRPr lang="en-IN"/>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9495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39B44-2575-458C-8F1C-777002BD5346}" type="datetimeFigureOut">
              <a:rPr lang="en-IN" smtClean="0"/>
              <a:t>30-09-2025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E8A303-4FE4-4A31-858E-846EB96456D0}" type="slidenum">
              <a:rPr lang="en-IN" smtClean="0"/>
              <a:t>‹#›</a:t>
            </a:fld>
            <a:endParaRPr lang="en-IN"/>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801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39B44-2575-458C-8F1C-777002BD5346}" type="datetimeFigureOut">
              <a:rPr lang="en-IN" smtClean="0"/>
              <a:t>30-09-2025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E8A303-4FE4-4A31-858E-846EB96456D0}" type="slidenum">
              <a:rPr lang="en-IN" smtClean="0"/>
              <a:t>‹#›</a:t>
            </a:fld>
            <a:endParaRPr lang="en-IN"/>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2896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39B44-2575-458C-8F1C-777002BD5346}" type="datetimeFigureOut">
              <a:rPr lang="en-IN" smtClean="0"/>
              <a:t>30-09-2025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E8A303-4FE4-4A31-858E-846EB96456D0}" type="slidenum">
              <a:rPr lang="en-IN" smtClean="0"/>
              <a:t>‹#›</a:t>
            </a:fld>
            <a:endParaRPr lang="en-IN"/>
          </a:p>
        </p:txBody>
      </p:sp>
    </p:spTree>
    <p:extLst>
      <p:ext uri="{BB962C8B-B14F-4D97-AF65-F5344CB8AC3E}">
        <p14:creationId xmlns:p14="http://schemas.microsoft.com/office/powerpoint/2010/main" val="2305336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C39B44-2575-458C-8F1C-777002BD5346}" type="datetimeFigureOut">
              <a:rPr lang="en-IN" smtClean="0"/>
              <a:t>30-09-2025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E8A303-4FE4-4A31-858E-846EB96456D0}" type="slidenum">
              <a:rPr lang="en-IN" smtClean="0"/>
              <a:t>‹#›</a:t>
            </a:fld>
            <a:endParaRPr lang="en-IN"/>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099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C39B44-2575-458C-8F1C-777002BD5346}" type="datetimeFigureOut">
              <a:rPr lang="en-IN" smtClean="0"/>
              <a:t>30-09-2025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E8A303-4FE4-4A31-858E-846EB96456D0}" type="slidenum">
              <a:rPr lang="en-IN" smtClean="0"/>
              <a:t>‹#›</a:t>
            </a:fld>
            <a:endParaRPr lang="en-IN"/>
          </a:p>
        </p:txBody>
      </p:sp>
    </p:spTree>
    <p:extLst>
      <p:ext uri="{BB962C8B-B14F-4D97-AF65-F5344CB8AC3E}">
        <p14:creationId xmlns:p14="http://schemas.microsoft.com/office/powerpoint/2010/main" val="639930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C39B44-2575-458C-8F1C-777002BD5346}" type="datetimeFigureOut">
              <a:rPr lang="en-IN" smtClean="0"/>
              <a:t>30-09-2025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E8A303-4FE4-4A31-858E-846EB96456D0}" type="slidenum">
              <a:rPr lang="en-IN" smtClean="0"/>
              <a:t>‹#›</a:t>
            </a:fld>
            <a:endParaRPr lang="en-IN"/>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7226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C39B44-2575-458C-8F1C-777002BD5346}" type="datetimeFigureOut">
              <a:rPr lang="en-IN" smtClean="0"/>
              <a:t>30-09-2025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E8A303-4FE4-4A31-858E-846EB96456D0}" type="slidenum">
              <a:rPr lang="en-IN" smtClean="0"/>
              <a:t>‹#›</a:t>
            </a:fld>
            <a:endParaRPr lang="en-IN"/>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9870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C39B44-2575-458C-8F1C-777002BD5346}" type="datetimeFigureOut">
              <a:rPr lang="en-IN" smtClean="0"/>
              <a:t>30-09-2025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FE8A303-4FE4-4A31-858E-846EB96456D0}" type="slidenum">
              <a:rPr lang="en-IN" smtClean="0"/>
              <a:t>‹#›</a:t>
            </a:fld>
            <a:endParaRPr lang="en-IN"/>
          </a:p>
        </p:txBody>
      </p:sp>
    </p:spTree>
    <p:extLst>
      <p:ext uri="{BB962C8B-B14F-4D97-AF65-F5344CB8AC3E}">
        <p14:creationId xmlns:p14="http://schemas.microsoft.com/office/powerpoint/2010/main" val="84514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C39B44-2575-458C-8F1C-777002BD5346}" type="datetimeFigureOut">
              <a:rPr lang="en-IN" smtClean="0"/>
              <a:t>30-09-2025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E8A303-4FE4-4A31-858E-846EB96456D0}" type="slidenum">
              <a:rPr lang="en-IN" smtClean="0"/>
              <a:t>‹#›</a:t>
            </a:fld>
            <a:endParaRPr lang="en-IN"/>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1367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C39B44-2575-458C-8F1C-777002BD5346}" type="datetimeFigureOut">
              <a:rPr lang="en-IN" smtClean="0"/>
              <a:t>30-09-2025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E8A303-4FE4-4A31-858E-846EB96456D0}" type="slidenum">
              <a:rPr lang="en-IN" smtClean="0"/>
              <a:t>‹#›</a:t>
            </a:fld>
            <a:endParaRPr lang="en-IN"/>
          </a:p>
        </p:txBody>
      </p:sp>
    </p:spTree>
    <p:extLst>
      <p:ext uri="{BB962C8B-B14F-4D97-AF65-F5344CB8AC3E}">
        <p14:creationId xmlns:p14="http://schemas.microsoft.com/office/powerpoint/2010/main" val="1788688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C39B44-2575-458C-8F1C-777002BD5346}" type="datetimeFigureOut">
              <a:rPr lang="en-IN" smtClean="0"/>
              <a:t>30-09-2025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E8A303-4FE4-4A31-858E-846EB96456D0}" type="slidenum">
              <a:rPr lang="en-IN" smtClean="0"/>
              <a:t>‹#›</a:t>
            </a:fld>
            <a:endParaRPr lang="en-IN"/>
          </a:p>
        </p:txBody>
      </p:sp>
    </p:spTree>
    <p:extLst>
      <p:ext uri="{BB962C8B-B14F-4D97-AF65-F5344CB8AC3E}">
        <p14:creationId xmlns:p14="http://schemas.microsoft.com/office/powerpoint/2010/main" val="389819379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3390/su1011399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806D-7F99-ED57-7E06-186E413AE7D1}"/>
              </a:ext>
            </a:extLst>
          </p:cNvPr>
          <p:cNvSpPr>
            <a:spLocks noGrp="1"/>
          </p:cNvSpPr>
          <p:nvPr>
            <p:ph type="ctrTitle"/>
          </p:nvPr>
        </p:nvSpPr>
        <p:spPr/>
        <p:txBody>
          <a:bodyPr/>
          <a:lstStyle/>
          <a:p>
            <a:r>
              <a:rPr lang="en-IN" dirty="0"/>
              <a:t>Data Depiction in Forensic Perspective</a:t>
            </a:r>
          </a:p>
        </p:txBody>
      </p:sp>
      <p:sp>
        <p:nvSpPr>
          <p:cNvPr id="3" name="Subtitle 2">
            <a:extLst>
              <a:ext uri="{FF2B5EF4-FFF2-40B4-BE49-F238E27FC236}">
                <a16:creationId xmlns:a16="http://schemas.microsoft.com/office/drawing/2014/main" id="{CED5C895-4581-1D59-5646-DCB643869002}"/>
              </a:ext>
            </a:extLst>
          </p:cNvPr>
          <p:cNvSpPr>
            <a:spLocks noGrp="1"/>
          </p:cNvSpPr>
          <p:nvPr>
            <p:ph type="subTitle" idx="1"/>
          </p:nvPr>
        </p:nvSpPr>
        <p:spPr/>
        <p:txBody>
          <a:bodyPr>
            <a:normAutofit lnSpcReduction="10000"/>
          </a:bodyPr>
          <a:lstStyle/>
          <a:p>
            <a:r>
              <a:rPr lang="en-IN" dirty="0"/>
              <a:t>Abhishek Prajapati</a:t>
            </a:r>
          </a:p>
          <a:p>
            <a:r>
              <a:rPr lang="en-IN" dirty="0"/>
              <a:t>Research Scholar </a:t>
            </a:r>
          </a:p>
          <a:p>
            <a:r>
              <a:rPr lang="en-IN" dirty="0"/>
              <a:t>National Forensic Sciences University </a:t>
            </a:r>
          </a:p>
        </p:txBody>
      </p:sp>
    </p:spTree>
    <p:extLst>
      <p:ext uri="{BB962C8B-B14F-4D97-AF65-F5344CB8AC3E}">
        <p14:creationId xmlns:p14="http://schemas.microsoft.com/office/powerpoint/2010/main" val="1022783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5FB7B-0F68-80A6-3695-53C7CEE8CA39}"/>
              </a:ext>
            </a:extLst>
          </p:cNvPr>
          <p:cNvSpPr>
            <a:spLocks noGrp="1"/>
          </p:cNvSpPr>
          <p:nvPr>
            <p:ph type="title"/>
          </p:nvPr>
        </p:nvSpPr>
        <p:spPr/>
        <p:txBody>
          <a:bodyPr/>
          <a:lstStyle/>
          <a:p>
            <a:r>
              <a:rPr lang="en-IN" dirty="0"/>
              <a:t>Challenges &amp; Limitations</a:t>
            </a:r>
          </a:p>
        </p:txBody>
      </p:sp>
      <p:sp>
        <p:nvSpPr>
          <p:cNvPr id="4" name="Rectangle 1">
            <a:extLst>
              <a:ext uri="{FF2B5EF4-FFF2-40B4-BE49-F238E27FC236}">
                <a16:creationId xmlns:a16="http://schemas.microsoft.com/office/drawing/2014/main" id="{C61910F2-9F5B-4001-1248-2EE4E64AAB21}"/>
              </a:ext>
            </a:extLst>
          </p:cNvPr>
          <p:cNvSpPr>
            <a:spLocks noGrp="1" noChangeArrowheads="1"/>
          </p:cNvSpPr>
          <p:nvPr>
            <p:ph idx="1"/>
          </p:nvPr>
        </p:nvSpPr>
        <p:spPr bwMode="auto">
          <a:xfrm>
            <a:off x="1295402" y="2738529"/>
            <a:ext cx="9975350" cy="2955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Technical complexity → requires trained personnel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Data gaps or tampering → risk of misleading visuals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Privacy &amp; ethics → must comply with data protection laws</a:t>
            </a:r>
          </a:p>
        </p:txBody>
      </p:sp>
    </p:spTree>
    <p:extLst>
      <p:ext uri="{BB962C8B-B14F-4D97-AF65-F5344CB8AC3E}">
        <p14:creationId xmlns:p14="http://schemas.microsoft.com/office/powerpoint/2010/main" val="301673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3843-955B-9A2C-E1B7-CEBC404C0D4C}"/>
              </a:ext>
            </a:extLst>
          </p:cNvPr>
          <p:cNvSpPr>
            <a:spLocks noGrp="1"/>
          </p:cNvSpPr>
          <p:nvPr>
            <p:ph type="title"/>
          </p:nvPr>
        </p:nvSpPr>
        <p:spPr/>
        <p:txBody>
          <a:bodyPr/>
          <a:lstStyle/>
          <a:p>
            <a:r>
              <a:rPr lang="en-US" dirty="0"/>
              <a:t>Role of Data Visualization &amp; Big Data</a:t>
            </a:r>
            <a:endParaRPr lang="en-IN" dirty="0"/>
          </a:p>
        </p:txBody>
      </p:sp>
      <p:sp>
        <p:nvSpPr>
          <p:cNvPr id="4" name="Rectangle 1">
            <a:extLst>
              <a:ext uri="{FF2B5EF4-FFF2-40B4-BE49-F238E27FC236}">
                <a16:creationId xmlns:a16="http://schemas.microsoft.com/office/drawing/2014/main" id="{270A28AD-46FD-0B3E-0FE6-57DDEE3ED4B9}"/>
              </a:ext>
            </a:extLst>
          </p:cNvPr>
          <p:cNvSpPr>
            <a:spLocks noGrp="1" noChangeArrowheads="1"/>
          </p:cNvSpPr>
          <p:nvPr>
            <p:ph idx="1"/>
          </p:nvPr>
        </p:nvSpPr>
        <p:spPr bwMode="auto">
          <a:xfrm>
            <a:off x="1295401" y="2542484"/>
            <a:ext cx="9954801" cy="334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Visualization:</a:t>
            </a:r>
            <a:r>
              <a:rPr kumimoji="0" lang="en-US" altLang="en-US" b="0" i="0" u="none" strike="noStrike" cap="none" normalizeH="0" baseline="0" dirty="0">
                <a:ln>
                  <a:noFill/>
                </a:ln>
                <a:solidFill>
                  <a:schemeClr val="tx1"/>
                </a:solidFill>
                <a:effectLst/>
                <a:latin typeface="Arial" panose="020B0604020202020204" pitchFamily="34" charset="0"/>
              </a:rPr>
              <a:t> Graphs, charts, maps → reveal patterns, trends, anomalies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Big Data Integration: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Handles large/complex forensic datasets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Identifies fraud, repetitive offender patterns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Speeds reporting &amp; decision-making</a:t>
            </a:r>
          </a:p>
        </p:txBody>
      </p:sp>
    </p:spTree>
    <p:extLst>
      <p:ext uri="{BB962C8B-B14F-4D97-AF65-F5344CB8AC3E}">
        <p14:creationId xmlns:p14="http://schemas.microsoft.com/office/powerpoint/2010/main" val="1860852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792F-1FDF-0056-3182-0A0CBE2EBE1C}"/>
              </a:ext>
            </a:extLst>
          </p:cNvPr>
          <p:cNvSpPr>
            <a:spLocks noGrp="1"/>
          </p:cNvSpPr>
          <p:nvPr>
            <p:ph type="title"/>
          </p:nvPr>
        </p:nvSpPr>
        <p:spPr/>
        <p:txBody>
          <a:bodyPr/>
          <a:lstStyle/>
          <a:p>
            <a:r>
              <a:rPr lang="en-IN" dirty="0"/>
              <a:t>Data Visualization in Investigation Reports</a:t>
            </a:r>
          </a:p>
        </p:txBody>
      </p:sp>
      <p:sp>
        <p:nvSpPr>
          <p:cNvPr id="4" name="Rectangle 1">
            <a:extLst>
              <a:ext uri="{FF2B5EF4-FFF2-40B4-BE49-F238E27FC236}">
                <a16:creationId xmlns:a16="http://schemas.microsoft.com/office/drawing/2014/main" id="{7F32EC01-174D-81D6-7886-7688BDC85D0E}"/>
              </a:ext>
            </a:extLst>
          </p:cNvPr>
          <p:cNvSpPr>
            <a:spLocks noGrp="1" noChangeArrowheads="1"/>
          </p:cNvSpPr>
          <p:nvPr>
            <p:ph idx="1"/>
          </p:nvPr>
        </p:nvSpPr>
        <p:spPr bwMode="auto">
          <a:xfrm>
            <a:off x="1295400" y="2917487"/>
            <a:ext cx="10365769" cy="259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Makes reports </a:t>
            </a:r>
            <a:r>
              <a:rPr kumimoji="0" lang="en-US" altLang="en-US" sz="2800" b="1" i="0" u="none" strike="noStrike" cap="none" normalizeH="0" baseline="0" dirty="0">
                <a:ln>
                  <a:noFill/>
                </a:ln>
                <a:solidFill>
                  <a:schemeClr val="tx1"/>
                </a:solidFill>
                <a:effectLst/>
                <a:latin typeface="Arial" panose="020B0604020202020204" pitchFamily="34" charset="0"/>
              </a:rPr>
              <a:t>user-friendly</a:t>
            </a:r>
            <a:r>
              <a:rPr kumimoji="0" lang="en-US" altLang="en-US" sz="2800" b="0" i="0" u="none" strike="noStrike" cap="none" normalizeH="0" baseline="0" dirty="0">
                <a:ln>
                  <a:noFill/>
                </a:ln>
                <a:solidFill>
                  <a:schemeClr val="tx1"/>
                </a:solidFill>
                <a:effectLst/>
                <a:latin typeface="Arial" panose="020B0604020202020204" pitchFamily="34" charset="0"/>
              </a:rPr>
              <a:t> for legal &amp; non-legal professionals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Infographics improve clarity &amp; impact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Enhances decision-making for management/boards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Helps overcome </a:t>
            </a:r>
            <a:r>
              <a:rPr kumimoji="0" lang="en-US" altLang="en-US" sz="2800" b="1" i="0" u="none" strike="noStrike" cap="none" normalizeH="0" baseline="0" dirty="0">
                <a:ln>
                  <a:noFill/>
                </a:ln>
                <a:solidFill>
                  <a:schemeClr val="tx1"/>
                </a:solidFill>
                <a:effectLst/>
                <a:latin typeface="Arial" panose="020B0604020202020204" pitchFamily="34" charset="0"/>
              </a:rPr>
              <a:t>information overload</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102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E6C3-EBFB-83B5-7238-220D37C2E833}"/>
              </a:ext>
            </a:extLst>
          </p:cNvPr>
          <p:cNvSpPr>
            <a:spLocks noGrp="1"/>
          </p:cNvSpPr>
          <p:nvPr>
            <p:ph type="title"/>
          </p:nvPr>
        </p:nvSpPr>
        <p:spPr/>
        <p:txBody>
          <a:bodyPr/>
          <a:lstStyle/>
          <a:p>
            <a:r>
              <a:rPr lang="en-US" dirty="0"/>
              <a:t>Best Practices in Data Visualization</a:t>
            </a:r>
            <a:endParaRPr lang="en-IN" dirty="0"/>
          </a:p>
        </p:txBody>
      </p:sp>
      <p:sp>
        <p:nvSpPr>
          <p:cNvPr id="4" name="Rectangle 1">
            <a:extLst>
              <a:ext uri="{FF2B5EF4-FFF2-40B4-BE49-F238E27FC236}">
                <a16:creationId xmlns:a16="http://schemas.microsoft.com/office/drawing/2014/main" id="{76F2ED70-2F60-A2F6-322D-3B4912AFBCB5}"/>
              </a:ext>
            </a:extLst>
          </p:cNvPr>
          <p:cNvSpPr>
            <a:spLocks noGrp="1" noChangeArrowheads="1"/>
          </p:cNvSpPr>
          <p:nvPr>
            <p:ph idx="1"/>
          </p:nvPr>
        </p:nvSpPr>
        <p:spPr bwMode="auto">
          <a:xfrm>
            <a:off x="1295401" y="2265482"/>
            <a:ext cx="5391861" cy="39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Ensure reliability of data sources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Verify statistical significance of trends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Document assumptions &amp; exclusions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Use visuals that:</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Drive substance, not just design</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Allow comparisons across data</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Reveal details at multiple levels</a:t>
            </a:r>
          </a:p>
        </p:txBody>
      </p:sp>
    </p:spTree>
    <p:extLst>
      <p:ext uri="{BB962C8B-B14F-4D97-AF65-F5344CB8AC3E}">
        <p14:creationId xmlns:p14="http://schemas.microsoft.com/office/powerpoint/2010/main" val="785839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3A390-556D-AB5D-4BAD-1AF16742FACA}"/>
              </a:ext>
            </a:extLst>
          </p:cNvPr>
          <p:cNvSpPr>
            <a:spLocks noGrp="1"/>
          </p:cNvSpPr>
          <p:nvPr>
            <p:ph type="title"/>
          </p:nvPr>
        </p:nvSpPr>
        <p:spPr/>
        <p:txBody>
          <a:bodyPr/>
          <a:lstStyle/>
          <a:p>
            <a:r>
              <a:rPr lang="en-IN" dirty="0"/>
              <a:t>The Way Forward</a:t>
            </a:r>
          </a:p>
        </p:txBody>
      </p:sp>
      <p:sp>
        <p:nvSpPr>
          <p:cNvPr id="3" name="Content Placeholder 2">
            <a:extLst>
              <a:ext uri="{FF2B5EF4-FFF2-40B4-BE49-F238E27FC236}">
                <a16:creationId xmlns:a16="http://schemas.microsoft.com/office/drawing/2014/main" id="{79C51136-7A15-0961-FC95-E058BB80EEB2}"/>
              </a:ext>
            </a:extLst>
          </p:cNvPr>
          <p:cNvSpPr>
            <a:spLocks noGrp="1"/>
          </p:cNvSpPr>
          <p:nvPr>
            <p:ph idx="1"/>
          </p:nvPr>
        </p:nvSpPr>
        <p:spPr/>
        <p:txBody>
          <a:bodyPr/>
          <a:lstStyle/>
          <a:p>
            <a:r>
              <a:rPr lang="en-IN" dirty="0"/>
              <a:t>Digital revolution = new forms of evidence (e.g., digital images, videos, hard drives)</a:t>
            </a:r>
          </a:p>
          <a:p>
            <a:r>
              <a:rPr lang="en-IN" dirty="0"/>
              <a:t>Future tools:</a:t>
            </a:r>
          </a:p>
          <a:p>
            <a:pPr lvl="1"/>
            <a:r>
              <a:rPr lang="en-IN" b="1" dirty="0"/>
              <a:t>AI-driven analytics</a:t>
            </a:r>
            <a:r>
              <a:rPr lang="en-IN" dirty="0"/>
              <a:t> (predictive crime mapping)</a:t>
            </a:r>
          </a:p>
          <a:p>
            <a:pPr lvl="1"/>
            <a:r>
              <a:rPr lang="en-IN" b="1" dirty="0"/>
              <a:t>Augmented/Virtual Reality</a:t>
            </a:r>
            <a:r>
              <a:rPr lang="en-IN" dirty="0"/>
              <a:t> (immersive crime scene reconstructions)</a:t>
            </a:r>
          </a:p>
          <a:p>
            <a:r>
              <a:rPr lang="en-IN" dirty="0"/>
              <a:t>Trend: More precise &amp; sophisticated analysis</a:t>
            </a:r>
          </a:p>
          <a:p>
            <a:endParaRPr lang="en-IN" dirty="0"/>
          </a:p>
        </p:txBody>
      </p:sp>
    </p:spTree>
    <p:extLst>
      <p:ext uri="{BB962C8B-B14F-4D97-AF65-F5344CB8AC3E}">
        <p14:creationId xmlns:p14="http://schemas.microsoft.com/office/powerpoint/2010/main" val="123549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39F6-B601-4A22-3EFD-84FB3281C16C}"/>
              </a:ext>
            </a:extLst>
          </p:cNvPr>
          <p:cNvSpPr>
            <a:spLocks noGrp="1"/>
          </p:cNvSpPr>
          <p:nvPr>
            <p:ph type="title"/>
          </p:nvPr>
        </p:nvSpPr>
        <p:spPr/>
        <p:txBody>
          <a:bodyPr/>
          <a:lstStyle/>
          <a:p>
            <a:r>
              <a:rPr lang="en-IN" dirty="0"/>
              <a:t>Conclusion</a:t>
            </a:r>
          </a:p>
        </p:txBody>
      </p:sp>
      <p:sp>
        <p:nvSpPr>
          <p:cNvPr id="4" name="Rectangle 1">
            <a:extLst>
              <a:ext uri="{FF2B5EF4-FFF2-40B4-BE49-F238E27FC236}">
                <a16:creationId xmlns:a16="http://schemas.microsoft.com/office/drawing/2014/main" id="{345E4875-19F8-F847-DF5F-601ACB41FFFA}"/>
              </a:ext>
            </a:extLst>
          </p:cNvPr>
          <p:cNvSpPr>
            <a:spLocks noGrp="1" noChangeArrowheads="1"/>
          </p:cNvSpPr>
          <p:nvPr>
            <p:ph idx="1"/>
          </p:nvPr>
        </p:nvSpPr>
        <p:spPr bwMode="auto">
          <a:xfrm>
            <a:off x="1295401" y="2271157"/>
            <a:ext cx="9821237" cy="3890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Data depiction techniques = powerful aids in forensic investigations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Organize &amp; simplify complex crime scene information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Improve accuracy, clarity, and communication in court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Future-ready:</a:t>
            </a:r>
            <a:r>
              <a:rPr kumimoji="0" lang="en-US" altLang="en-US" sz="2800" b="0" i="0" u="none" strike="noStrike" cap="none" normalizeH="0" baseline="0" dirty="0">
                <a:ln>
                  <a:noFill/>
                </a:ln>
                <a:solidFill>
                  <a:schemeClr val="tx1"/>
                </a:solidFill>
                <a:effectLst/>
                <a:latin typeface="Arial" panose="020B0604020202020204" pitchFamily="34" charset="0"/>
              </a:rPr>
              <a:t> Integration of AI, AR, and big data → next-gen forensic tools</a:t>
            </a:r>
          </a:p>
        </p:txBody>
      </p:sp>
    </p:spTree>
    <p:extLst>
      <p:ext uri="{BB962C8B-B14F-4D97-AF65-F5344CB8AC3E}">
        <p14:creationId xmlns:p14="http://schemas.microsoft.com/office/powerpoint/2010/main" val="3203772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7FB3-21BE-7AA3-943A-19A4E3C2D1AC}"/>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42BCDB74-E544-9BC3-B13F-5466E12C7E53}"/>
              </a:ext>
            </a:extLst>
          </p:cNvPr>
          <p:cNvSpPr>
            <a:spLocks noGrp="1"/>
          </p:cNvSpPr>
          <p:nvPr>
            <p:ph idx="1"/>
          </p:nvPr>
        </p:nvSpPr>
        <p:spPr/>
        <p:txBody>
          <a:bodyPr>
            <a:normAutofit fontScale="62500" lnSpcReduction="20000"/>
          </a:bodyPr>
          <a:lstStyle/>
          <a:p>
            <a:r>
              <a:rPr lang="en-IN" dirty="0"/>
              <a:t>[1] </a:t>
            </a:r>
            <a:r>
              <a:rPr lang="en-IN" dirty="0" err="1"/>
              <a:t>Shannon,C</a:t>
            </a:r>
            <a:r>
              <a:rPr lang="en-IN" dirty="0"/>
              <a:t>. “A mathematical theory of communication,” in The Bell System Technical Journal, vol. 27, no. 3, pp. 379-423, July 1948. </a:t>
            </a:r>
          </a:p>
          <a:p>
            <a:r>
              <a:rPr lang="en-IN" dirty="0"/>
              <a:t>[2] Hiroyuki, K. Infographics ; Flag Technology: Taipei, Taiwan, 2010. </a:t>
            </a:r>
          </a:p>
          <a:p>
            <a:r>
              <a:rPr lang="en-IN" dirty="0"/>
              <a:t>[3] Data Visualization in Society, Amsterdam University Press (2020). Martin Engebretsen and Helen Kennedy. </a:t>
            </a:r>
          </a:p>
          <a:p>
            <a:r>
              <a:rPr lang="en-IN" dirty="0"/>
              <a:t>[4] Tu and Wang (2018), “An Investigation of the Effects of Infographics and Green Messages on the Environmental Attitudes of Taiwanese Online Shoppers” Sustainability, November 2018. </a:t>
            </a:r>
            <a:r>
              <a:rPr lang="en-IN" dirty="0">
                <a:hlinkClick r:id="rId2"/>
              </a:rPr>
              <a:t>https://doi.org/10.3390/su10113993</a:t>
            </a:r>
            <a:r>
              <a:rPr lang="en-IN" dirty="0"/>
              <a:t>. </a:t>
            </a:r>
          </a:p>
          <a:p>
            <a:r>
              <a:rPr lang="en-IN" dirty="0"/>
              <a:t>[5] https://globalinvestigationsreview.com/guide/the-aci-corporate-investigators-handbook-in-association-gir/first-edition/article/information-and-data-presentation?utm_source=GIR&amp;utm_medium=pdf&amp;utm_campaign=The+ACi+Corporate+Investigator%E2%80%99s+Handbook+in+association+with+GIR </a:t>
            </a:r>
          </a:p>
          <a:p>
            <a:r>
              <a:rPr lang="en-IN" dirty="0"/>
              <a:t>[6] </a:t>
            </a:r>
            <a:r>
              <a:rPr lang="en-US" dirty="0"/>
              <a:t>Fowle, K., &amp; Schofield, D. (2011). </a:t>
            </a:r>
            <a:r>
              <a:rPr lang="en-US" dirty="0" err="1"/>
              <a:t>Visualising</a:t>
            </a:r>
            <a:r>
              <a:rPr lang="en-US" dirty="0"/>
              <a:t> forensic data: investigation to court.</a:t>
            </a:r>
          </a:p>
          <a:p>
            <a:r>
              <a:rPr lang="en-US" dirty="0"/>
              <a:t>[7 https://www.studocu.com/in/document/nirma-university-of-science-and-technology/vlsi-design/data-depiction-at-crime-scene-helly/115469341]</a:t>
            </a:r>
            <a:endParaRPr lang="en-IN" dirty="0"/>
          </a:p>
        </p:txBody>
      </p:sp>
    </p:spTree>
    <p:extLst>
      <p:ext uri="{BB962C8B-B14F-4D97-AF65-F5344CB8AC3E}">
        <p14:creationId xmlns:p14="http://schemas.microsoft.com/office/powerpoint/2010/main" val="2751045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E57B08-17E6-7F9E-4BAF-D2859B4C8394}"/>
              </a:ext>
            </a:extLst>
          </p:cNvPr>
          <p:cNvPicPr>
            <a:picLocks noGrp="1" noChangeAspect="1"/>
          </p:cNvPicPr>
          <p:nvPr>
            <p:ph idx="1"/>
          </p:nvPr>
        </p:nvPicPr>
        <p:blipFill>
          <a:blip r:embed="rId2"/>
          <a:srcRect l="20503" t="26268" r="32345" b="13636"/>
          <a:stretch>
            <a:fillRect/>
          </a:stretch>
        </p:blipFill>
        <p:spPr>
          <a:xfrm>
            <a:off x="1478282" y="2184934"/>
            <a:ext cx="9418316" cy="3539121"/>
          </a:xfrm>
          <a:prstGeom prst="rect">
            <a:avLst/>
          </a:prstGeom>
        </p:spPr>
      </p:pic>
      <p:sp>
        <p:nvSpPr>
          <p:cNvPr id="2" name="Title 1">
            <a:extLst>
              <a:ext uri="{FF2B5EF4-FFF2-40B4-BE49-F238E27FC236}">
                <a16:creationId xmlns:a16="http://schemas.microsoft.com/office/drawing/2014/main" id="{F7D8BE2B-FD71-1855-5737-5E37C1E123AC}"/>
              </a:ext>
            </a:extLst>
          </p:cNvPr>
          <p:cNvSpPr>
            <a:spLocks noGrp="1"/>
          </p:cNvSpPr>
          <p:nvPr>
            <p:ph type="title"/>
          </p:nvPr>
        </p:nvSpPr>
        <p:spPr>
          <a:xfrm>
            <a:off x="1295402" y="780001"/>
            <a:ext cx="9601196" cy="1303867"/>
          </a:xfrm>
        </p:spPr>
        <p:txBody>
          <a:bodyPr>
            <a:noAutofit/>
          </a:bodyPr>
          <a:lstStyle/>
          <a:p>
            <a:r>
              <a:rPr lang="en-US" sz="3200" dirty="0"/>
              <a:t>“A picture paints a thousand words” </a:t>
            </a:r>
            <a:br>
              <a:rPr lang="en-US" sz="3200" dirty="0"/>
            </a:br>
            <a:r>
              <a:rPr lang="en-US" sz="3200" dirty="0"/>
              <a:t>if the viewer has some understanding of what is being presented and why it is being presented. </a:t>
            </a:r>
            <a:endParaRPr lang="en-IN" sz="3200" dirty="0"/>
          </a:p>
        </p:txBody>
      </p:sp>
      <p:sp>
        <p:nvSpPr>
          <p:cNvPr id="7" name="TextBox 6">
            <a:extLst>
              <a:ext uri="{FF2B5EF4-FFF2-40B4-BE49-F238E27FC236}">
                <a16:creationId xmlns:a16="http://schemas.microsoft.com/office/drawing/2014/main" id="{CDBF5C77-CE06-3DC0-9299-33653DAE3EDA}"/>
              </a:ext>
            </a:extLst>
          </p:cNvPr>
          <p:cNvSpPr txBox="1"/>
          <p:nvPr/>
        </p:nvSpPr>
        <p:spPr>
          <a:xfrm>
            <a:off x="1295402" y="5724056"/>
            <a:ext cx="9601196" cy="707886"/>
          </a:xfrm>
          <a:prstGeom prst="rect">
            <a:avLst/>
          </a:prstGeom>
          <a:noFill/>
        </p:spPr>
        <p:txBody>
          <a:bodyPr wrap="square">
            <a:spAutoFit/>
          </a:bodyPr>
          <a:lstStyle/>
          <a:p>
            <a:pPr algn="just"/>
            <a:r>
              <a:rPr lang="en-US" sz="1000" dirty="0"/>
              <a:t>The image above (Wand, n.d.) shows computer network traffic in a graphical format, the data is captured from a live network interface, </a:t>
            </a:r>
            <a:r>
              <a:rPr lang="en-US" sz="1000" dirty="0" err="1"/>
              <a:t>visualising</a:t>
            </a:r>
            <a:r>
              <a:rPr lang="en-US" sz="1000" dirty="0"/>
              <a:t> the flow of network data between hosts, providing (at a glance) information about network usage. To the trained person in computer network traffic analysis the image has meaning and provides displays information but to the layperson it will require the provision of a detailed explanation. How information and data is viewed, interpreted and understood depends on what is presented, to whom it is presented and why it is being presented. </a:t>
            </a:r>
            <a:r>
              <a:rPr lang="en-US" sz="1000" dirty="0" err="1"/>
              <a:t>Visualisations</a:t>
            </a:r>
            <a:r>
              <a:rPr lang="en-US" sz="1000" dirty="0"/>
              <a:t> are only effective when the right kind of pictorial representation is chosen and can be manipulated to show useful information (Lowman 2010).</a:t>
            </a:r>
            <a:endParaRPr lang="en-IN" sz="1000" dirty="0"/>
          </a:p>
        </p:txBody>
      </p:sp>
    </p:spTree>
    <p:extLst>
      <p:ext uri="{BB962C8B-B14F-4D97-AF65-F5344CB8AC3E}">
        <p14:creationId xmlns:p14="http://schemas.microsoft.com/office/powerpoint/2010/main" val="3997559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EF85E-F966-5D83-8161-49F5EB546F0C}"/>
              </a:ext>
            </a:extLst>
          </p:cNvPr>
          <p:cNvSpPr>
            <a:spLocks noGrp="1"/>
          </p:cNvSpPr>
          <p:nvPr>
            <p:ph type="title"/>
          </p:nvPr>
        </p:nvSpPr>
        <p:spPr/>
        <p:txBody>
          <a:bodyPr/>
          <a:lstStyle/>
          <a:p>
            <a:r>
              <a:rPr lang="en-IN" dirty="0"/>
              <a:t>Introduction</a:t>
            </a:r>
          </a:p>
        </p:txBody>
      </p:sp>
      <p:sp>
        <p:nvSpPr>
          <p:cNvPr id="4" name="Rectangle 1">
            <a:extLst>
              <a:ext uri="{FF2B5EF4-FFF2-40B4-BE49-F238E27FC236}">
                <a16:creationId xmlns:a16="http://schemas.microsoft.com/office/drawing/2014/main" id="{32B57624-29BC-754A-1365-CBC0AE3224A4}"/>
              </a:ext>
            </a:extLst>
          </p:cNvPr>
          <p:cNvSpPr>
            <a:spLocks noGrp="1" noChangeArrowheads="1"/>
          </p:cNvSpPr>
          <p:nvPr>
            <p:ph idx="1"/>
          </p:nvPr>
        </p:nvSpPr>
        <p:spPr bwMode="auto">
          <a:xfrm>
            <a:off x="1295401" y="2352074"/>
            <a:ext cx="9718496" cy="3728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Definition:</a:t>
            </a:r>
            <a:r>
              <a:rPr kumimoji="0" lang="en-US" altLang="en-US" sz="2000" b="0" i="0" u="none" strike="noStrike" cap="none" normalizeH="0" baseline="0" dirty="0">
                <a:ln>
                  <a:noFill/>
                </a:ln>
                <a:solidFill>
                  <a:schemeClr val="tx1"/>
                </a:solidFill>
                <a:effectLst/>
                <a:latin typeface="Arial" panose="020B0604020202020204" pitchFamily="34" charset="0"/>
              </a:rPr>
              <a:t> Data depiction = methods to visually represent and interpret data collected from a crime scene.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Importance:</a:t>
            </a:r>
            <a:r>
              <a:rPr kumimoji="0" lang="en-US" altLang="en-US" sz="2000" b="0" i="0" u="none" strike="noStrike" cap="none" normalizeH="0" baseline="0" dirty="0">
                <a:ln>
                  <a:noFill/>
                </a:ln>
                <a:solidFill>
                  <a:schemeClr val="tx1"/>
                </a:solidFill>
                <a:effectLst/>
                <a:latin typeface="Arial" panose="020B0604020202020204" pitchFamily="34" charset="0"/>
              </a:rPr>
              <a:t> Makes complex information easier to understand for forensic experts, law enforcement, and courts.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Purpose: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Clarifies chaotic information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Identifies patterns &amp; connections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Provides insights into how the crime occurred</a:t>
            </a:r>
          </a:p>
        </p:txBody>
      </p:sp>
    </p:spTree>
    <p:extLst>
      <p:ext uri="{BB962C8B-B14F-4D97-AF65-F5344CB8AC3E}">
        <p14:creationId xmlns:p14="http://schemas.microsoft.com/office/powerpoint/2010/main" val="4030631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C45B-1C4C-4147-1B52-42BC9E6A422E}"/>
              </a:ext>
            </a:extLst>
          </p:cNvPr>
          <p:cNvSpPr>
            <a:spLocks noGrp="1"/>
          </p:cNvSpPr>
          <p:nvPr>
            <p:ph type="title"/>
          </p:nvPr>
        </p:nvSpPr>
        <p:spPr/>
        <p:txBody>
          <a:bodyPr/>
          <a:lstStyle/>
          <a:p>
            <a:r>
              <a:rPr lang="en-US" dirty="0"/>
              <a:t>Types of Crime Scene Data</a:t>
            </a:r>
            <a:endParaRPr lang="en-IN" dirty="0"/>
          </a:p>
        </p:txBody>
      </p:sp>
      <p:sp>
        <p:nvSpPr>
          <p:cNvPr id="3" name="Content Placeholder 2">
            <a:extLst>
              <a:ext uri="{FF2B5EF4-FFF2-40B4-BE49-F238E27FC236}">
                <a16:creationId xmlns:a16="http://schemas.microsoft.com/office/drawing/2014/main" id="{E70B9BBF-8477-2CA8-4A93-0C4F411E8332}"/>
              </a:ext>
            </a:extLst>
          </p:cNvPr>
          <p:cNvSpPr>
            <a:spLocks noGrp="1"/>
          </p:cNvSpPr>
          <p:nvPr>
            <p:ph idx="1"/>
          </p:nvPr>
        </p:nvSpPr>
        <p:spPr>
          <a:xfrm>
            <a:off x="1295401" y="2556931"/>
            <a:ext cx="9601196" cy="3669207"/>
          </a:xfrm>
        </p:spPr>
        <p:txBody>
          <a:bodyPr>
            <a:normAutofit fontScale="92500" lnSpcReduction="20000"/>
          </a:bodyPr>
          <a:lstStyle/>
          <a:p>
            <a:pPr marL="0" indent="0">
              <a:lnSpc>
                <a:spcPct val="120000"/>
              </a:lnSpc>
              <a:buNone/>
            </a:pPr>
            <a:r>
              <a:rPr lang="en-US" sz="1800" b="1" dirty="0"/>
              <a:t>1. Physical Evidence Data</a:t>
            </a:r>
            <a:endParaRPr lang="en-US" sz="1800" dirty="0"/>
          </a:p>
          <a:p>
            <a:pPr>
              <a:lnSpc>
                <a:spcPct val="120000"/>
              </a:lnSpc>
            </a:pPr>
            <a:r>
              <a:rPr lang="en-US" sz="1800" dirty="0"/>
              <a:t>Fingerprints, blood spatters, fibers, weapons</a:t>
            </a:r>
          </a:p>
          <a:p>
            <a:pPr>
              <a:lnSpc>
                <a:spcPct val="120000"/>
              </a:lnSpc>
            </a:pPr>
            <a:r>
              <a:rPr lang="en-US" sz="1800" dirty="0"/>
              <a:t>Mapped to show relationships</a:t>
            </a:r>
          </a:p>
          <a:p>
            <a:pPr marL="0" indent="0">
              <a:lnSpc>
                <a:spcPct val="120000"/>
              </a:lnSpc>
              <a:buNone/>
            </a:pPr>
            <a:r>
              <a:rPr lang="en-US" sz="1800" b="1" dirty="0"/>
              <a:t>2. Environmental Data</a:t>
            </a:r>
            <a:endParaRPr lang="en-US" sz="1800" dirty="0"/>
          </a:p>
          <a:p>
            <a:pPr>
              <a:lnSpc>
                <a:spcPct val="120000"/>
              </a:lnSpc>
            </a:pPr>
            <a:r>
              <a:rPr lang="en-US" sz="1800" dirty="0"/>
              <a:t>Lighting, weather, time of day</a:t>
            </a:r>
          </a:p>
          <a:p>
            <a:pPr>
              <a:lnSpc>
                <a:spcPct val="120000"/>
              </a:lnSpc>
            </a:pPr>
            <a:r>
              <a:rPr lang="en-US" sz="1800" dirty="0"/>
              <a:t>Captured real-time for accuracy</a:t>
            </a:r>
          </a:p>
          <a:p>
            <a:pPr marL="0" indent="0">
              <a:lnSpc>
                <a:spcPct val="120000"/>
              </a:lnSpc>
              <a:buNone/>
            </a:pPr>
            <a:r>
              <a:rPr lang="en-US" sz="1800" b="1" dirty="0"/>
              <a:t>3. Witness &amp; Victim Data</a:t>
            </a:r>
            <a:endParaRPr lang="en-US" sz="1800" dirty="0"/>
          </a:p>
          <a:p>
            <a:pPr>
              <a:lnSpc>
                <a:spcPct val="120000"/>
              </a:lnSpc>
            </a:pPr>
            <a:r>
              <a:rPr lang="en-US" sz="1800" dirty="0"/>
              <a:t>Statements visualized via timelines &amp; maps</a:t>
            </a:r>
          </a:p>
          <a:p>
            <a:pPr>
              <a:lnSpc>
                <a:spcPct val="120000"/>
              </a:lnSpc>
            </a:pPr>
            <a:r>
              <a:rPr lang="en-US" sz="1800" dirty="0"/>
              <a:t>Helps cross-check accounts with evidence</a:t>
            </a:r>
          </a:p>
          <a:p>
            <a:pPr>
              <a:lnSpc>
                <a:spcPct val="120000"/>
              </a:lnSpc>
            </a:pPr>
            <a:endParaRPr lang="en-IN" sz="1800" dirty="0"/>
          </a:p>
        </p:txBody>
      </p:sp>
    </p:spTree>
    <p:extLst>
      <p:ext uri="{BB962C8B-B14F-4D97-AF65-F5344CB8AC3E}">
        <p14:creationId xmlns:p14="http://schemas.microsoft.com/office/powerpoint/2010/main" val="4237102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823DC-E762-EE5D-B80A-7EA4C40424D2}"/>
              </a:ext>
            </a:extLst>
          </p:cNvPr>
          <p:cNvSpPr>
            <a:spLocks noGrp="1"/>
          </p:cNvSpPr>
          <p:nvPr>
            <p:ph type="title"/>
          </p:nvPr>
        </p:nvSpPr>
        <p:spPr/>
        <p:txBody>
          <a:bodyPr/>
          <a:lstStyle/>
          <a:p>
            <a:r>
              <a:rPr lang="en-US" dirty="0"/>
              <a:t>Tools &amp; Methods for Data Depiction</a:t>
            </a:r>
            <a:endParaRPr lang="en-IN" dirty="0"/>
          </a:p>
        </p:txBody>
      </p:sp>
      <p:sp>
        <p:nvSpPr>
          <p:cNvPr id="4" name="Rectangle 1">
            <a:extLst>
              <a:ext uri="{FF2B5EF4-FFF2-40B4-BE49-F238E27FC236}">
                <a16:creationId xmlns:a16="http://schemas.microsoft.com/office/drawing/2014/main" id="{A408FB3B-3102-17D2-5DEF-3C53764E2C2E}"/>
              </a:ext>
            </a:extLst>
          </p:cNvPr>
          <p:cNvSpPr>
            <a:spLocks noGrp="1" noChangeArrowheads="1"/>
          </p:cNvSpPr>
          <p:nvPr>
            <p:ph idx="1"/>
          </p:nvPr>
        </p:nvSpPr>
        <p:spPr bwMode="auto">
          <a:xfrm>
            <a:off x="1295401" y="2542482"/>
            <a:ext cx="10295382" cy="334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Photography/Videography:</a:t>
            </a:r>
            <a:r>
              <a:rPr kumimoji="0" lang="en-US" altLang="en-US" b="0" i="0" u="none" strike="noStrike" cap="none" normalizeH="0" baseline="0" dirty="0">
                <a:ln>
                  <a:noFill/>
                </a:ln>
                <a:solidFill>
                  <a:schemeClr val="tx1"/>
                </a:solidFill>
                <a:effectLst/>
                <a:latin typeface="Arial" panose="020B0604020202020204" pitchFamily="34" charset="0"/>
              </a:rPr>
              <a:t> High-resolution &amp; 360° views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Sketching/Mapping: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2D sketches for initial layouts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3D mapping with CAD &amp; laser scanning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Digital Modeling:</a:t>
            </a:r>
            <a:r>
              <a:rPr kumimoji="0" lang="en-US" altLang="en-US" b="0" i="0" u="none" strike="noStrike" cap="none" normalizeH="0" baseline="0" dirty="0">
                <a:ln>
                  <a:noFill/>
                </a:ln>
                <a:solidFill>
                  <a:schemeClr val="tx1"/>
                </a:solidFill>
                <a:effectLst/>
                <a:latin typeface="Arial" panose="020B0604020202020204" pitchFamily="34" charset="0"/>
              </a:rPr>
              <a:t> Virtual walkthroughs &amp; event reconstruction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Analytics Software:</a:t>
            </a:r>
            <a:r>
              <a:rPr kumimoji="0" lang="en-US" altLang="en-US" b="0" i="0" u="none" strike="noStrike" cap="none" normalizeH="0" baseline="0" dirty="0">
                <a:ln>
                  <a:noFill/>
                </a:ln>
                <a:solidFill>
                  <a:schemeClr val="tx1"/>
                </a:solidFill>
                <a:effectLst/>
                <a:latin typeface="Arial" panose="020B0604020202020204" pitchFamily="34" charset="0"/>
              </a:rPr>
              <a:t> Tools like Tableau/SPSS for statistical patterns</a:t>
            </a:r>
          </a:p>
        </p:txBody>
      </p:sp>
    </p:spTree>
    <p:extLst>
      <p:ext uri="{BB962C8B-B14F-4D97-AF65-F5344CB8AC3E}">
        <p14:creationId xmlns:p14="http://schemas.microsoft.com/office/powerpoint/2010/main" val="282103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493D-BC84-4F90-678B-C2D3D23F946D}"/>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8DF545D1-C478-BAA4-E817-87FC530F8BAF}"/>
              </a:ext>
            </a:extLst>
          </p:cNvPr>
          <p:cNvPicPr>
            <a:picLocks noGrp="1" noChangeAspect="1"/>
          </p:cNvPicPr>
          <p:nvPr>
            <p:ph idx="1"/>
          </p:nvPr>
        </p:nvPicPr>
        <p:blipFill>
          <a:blip r:embed="rId2"/>
          <a:srcRect l="16812" t="15550" r="19886" b="10957"/>
          <a:stretch>
            <a:fillRect/>
          </a:stretch>
        </p:blipFill>
        <p:spPr>
          <a:xfrm>
            <a:off x="948266" y="804582"/>
            <a:ext cx="5147734" cy="2438402"/>
          </a:xfrm>
          <a:prstGeom prst="rect">
            <a:avLst/>
          </a:prstGeom>
        </p:spPr>
      </p:pic>
      <p:pic>
        <p:nvPicPr>
          <p:cNvPr id="7" name="Picture 6">
            <a:extLst>
              <a:ext uri="{FF2B5EF4-FFF2-40B4-BE49-F238E27FC236}">
                <a16:creationId xmlns:a16="http://schemas.microsoft.com/office/drawing/2014/main" id="{CCEA749D-09F3-E69D-0C2E-4610189AB9B3}"/>
              </a:ext>
            </a:extLst>
          </p:cNvPr>
          <p:cNvPicPr>
            <a:picLocks noChangeAspect="1"/>
          </p:cNvPicPr>
          <p:nvPr/>
        </p:nvPicPr>
        <p:blipFill>
          <a:blip r:embed="rId3"/>
          <a:srcRect l="23595" t="24569" r="25810" b="12209"/>
          <a:stretch>
            <a:fillRect/>
          </a:stretch>
        </p:blipFill>
        <p:spPr>
          <a:xfrm>
            <a:off x="948266" y="3429000"/>
            <a:ext cx="5147734" cy="2624418"/>
          </a:xfrm>
          <a:prstGeom prst="rect">
            <a:avLst/>
          </a:prstGeom>
        </p:spPr>
      </p:pic>
      <p:pic>
        <p:nvPicPr>
          <p:cNvPr id="9" name="Picture 8">
            <a:extLst>
              <a:ext uri="{FF2B5EF4-FFF2-40B4-BE49-F238E27FC236}">
                <a16:creationId xmlns:a16="http://schemas.microsoft.com/office/drawing/2014/main" id="{51543B14-1F37-3EAF-E8BC-7C7C072D5EA7}"/>
              </a:ext>
            </a:extLst>
          </p:cNvPr>
          <p:cNvPicPr>
            <a:picLocks noChangeAspect="1"/>
          </p:cNvPicPr>
          <p:nvPr/>
        </p:nvPicPr>
        <p:blipFill>
          <a:blip r:embed="rId4"/>
          <a:srcRect l="11875" t="33333" r="51666" b="18889"/>
          <a:stretch>
            <a:fillRect/>
          </a:stretch>
        </p:blipFill>
        <p:spPr>
          <a:xfrm>
            <a:off x="6096000" y="3429000"/>
            <a:ext cx="5245100" cy="2624418"/>
          </a:xfrm>
          <a:prstGeom prst="rect">
            <a:avLst/>
          </a:prstGeom>
        </p:spPr>
      </p:pic>
      <p:pic>
        <p:nvPicPr>
          <p:cNvPr id="12" name="Picture 11">
            <a:extLst>
              <a:ext uri="{FF2B5EF4-FFF2-40B4-BE49-F238E27FC236}">
                <a16:creationId xmlns:a16="http://schemas.microsoft.com/office/drawing/2014/main" id="{3E1932DC-5076-D52B-0F56-AB52C629A1BC}"/>
              </a:ext>
            </a:extLst>
          </p:cNvPr>
          <p:cNvPicPr>
            <a:picLocks noChangeAspect="1"/>
          </p:cNvPicPr>
          <p:nvPr/>
        </p:nvPicPr>
        <p:blipFill>
          <a:blip r:embed="rId5"/>
          <a:srcRect l="18229" t="26481" r="36146" b="14321"/>
          <a:stretch>
            <a:fillRect/>
          </a:stretch>
        </p:blipFill>
        <p:spPr>
          <a:xfrm>
            <a:off x="6096000" y="712581"/>
            <a:ext cx="5147734" cy="2530403"/>
          </a:xfrm>
          <a:prstGeom prst="rect">
            <a:avLst/>
          </a:prstGeom>
        </p:spPr>
      </p:pic>
      <p:sp>
        <p:nvSpPr>
          <p:cNvPr id="14" name="TextBox 13">
            <a:extLst>
              <a:ext uri="{FF2B5EF4-FFF2-40B4-BE49-F238E27FC236}">
                <a16:creationId xmlns:a16="http://schemas.microsoft.com/office/drawing/2014/main" id="{B8C548BF-C5CF-9151-F340-6C4C1111D674}"/>
              </a:ext>
            </a:extLst>
          </p:cNvPr>
          <p:cNvSpPr txBox="1"/>
          <p:nvPr/>
        </p:nvSpPr>
        <p:spPr>
          <a:xfrm>
            <a:off x="2563282" y="3052871"/>
            <a:ext cx="1917701" cy="406393"/>
          </a:xfrm>
          <a:prstGeom prst="rect">
            <a:avLst/>
          </a:prstGeom>
          <a:noFill/>
        </p:spPr>
        <p:txBody>
          <a:bodyPr wrap="square">
            <a:spAutoFit/>
          </a:bodyPr>
          <a:lstStyle/>
          <a:p>
            <a:pPr marL="0" indent="0">
              <a:lnSpc>
                <a:spcPct val="120000"/>
              </a:lnSpc>
              <a:buNone/>
            </a:pPr>
            <a:r>
              <a:rPr lang="en-US" b="1" dirty="0"/>
              <a:t>Rough sketch</a:t>
            </a:r>
            <a:endParaRPr lang="en-US" sz="1800" dirty="0"/>
          </a:p>
        </p:txBody>
      </p:sp>
      <p:sp>
        <p:nvSpPr>
          <p:cNvPr id="15" name="TextBox 14">
            <a:extLst>
              <a:ext uri="{FF2B5EF4-FFF2-40B4-BE49-F238E27FC236}">
                <a16:creationId xmlns:a16="http://schemas.microsoft.com/office/drawing/2014/main" id="{A9EDBD38-D274-12F0-FA0A-B858CEC2BA3E}"/>
              </a:ext>
            </a:extLst>
          </p:cNvPr>
          <p:cNvSpPr txBox="1"/>
          <p:nvPr/>
        </p:nvSpPr>
        <p:spPr>
          <a:xfrm>
            <a:off x="8293100" y="3039787"/>
            <a:ext cx="6096000" cy="406393"/>
          </a:xfrm>
          <a:prstGeom prst="rect">
            <a:avLst/>
          </a:prstGeom>
          <a:noFill/>
        </p:spPr>
        <p:txBody>
          <a:bodyPr wrap="square">
            <a:spAutoFit/>
          </a:bodyPr>
          <a:lstStyle/>
          <a:p>
            <a:pPr marL="0" indent="0">
              <a:lnSpc>
                <a:spcPct val="120000"/>
              </a:lnSpc>
              <a:buNone/>
            </a:pPr>
            <a:r>
              <a:rPr lang="en-US" b="1" dirty="0"/>
              <a:t>Final sketch</a:t>
            </a:r>
            <a:endParaRPr lang="en-US" sz="1800" dirty="0"/>
          </a:p>
        </p:txBody>
      </p:sp>
      <p:sp>
        <p:nvSpPr>
          <p:cNvPr id="16" name="TextBox 15">
            <a:extLst>
              <a:ext uri="{FF2B5EF4-FFF2-40B4-BE49-F238E27FC236}">
                <a16:creationId xmlns:a16="http://schemas.microsoft.com/office/drawing/2014/main" id="{2402BB67-010C-7FCF-B183-9FEE1A71922A}"/>
              </a:ext>
            </a:extLst>
          </p:cNvPr>
          <p:cNvSpPr txBox="1"/>
          <p:nvPr/>
        </p:nvSpPr>
        <p:spPr>
          <a:xfrm>
            <a:off x="2438400" y="6036237"/>
            <a:ext cx="2628900" cy="406393"/>
          </a:xfrm>
          <a:prstGeom prst="rect">
            <a:avLst/>
          </a:prstGeom>
          <a:noFill/>
        </p:spPr>
        <p:txBody>
          <a:bodyPr wrap="square">
            <a:spAutoFit/>
          </a:bodyPr>
          <a:lstStyle/>
          <a:p>
            <a:pPr marL="0" indent="0">
              <a:lnSpc>
                <a:spcPct val="120000"/>
              </a:lnSpc>
              <a:buNone/>
            </a:pPr>
            <a:r>
              <a:rPr lang="en-US" sz="1800" b="1" dirty="0"/>
              <a:t>3D laser </a:t>
            </a:r>
            <a:r>
              <a:rPr lang="en-US" b="1" dirty="0"/>
              <a:t>scanning</a:t>
            </a:r>
            <a:endParaRPr lang="en-US" sz="1800" dirty="0"/>
          </a:p>
        </p:txBody>
      </p:sp>
      <p:sp>
        <p:nvSpPr>
          <p:cNvPr id="17" name="TextBox 16">
            <a:extLst>
              <a:ext uri="{FF2B5EF4-FFF2-40B4-BE49-F238E27FC236}">
                <a16:creationId xmlns:a16="http://schemas.microsoft.com/office/drawing/2014/main" id="{CF953123-2168-6F2B-070E-CEB4C4D5100E}"/>
              </a:ext>
            </a:extLst>
          </p:cNvPr>
          <p:cNvSpPr txBox="1"/>
          <p:nvPr/>
        </p:nvSpPr>
        <p:spPr>
          <a:xfrm>
            <a:off x="8195734" y="5942222"/>
            <a:ext cx="2628900" cy="406393"/>
          </a:xfrm>
          <a:prstGeom prst="rect">
            <a:avLst/>
          </a:prstGeom>
          <a:noFill/>
        </p:spPr>
        <p:txBody>
          <a:bodyPr wrap="square">
            <a:spAutoFit/>
          </a:bodyPr>
          <a:lstStyle/>
          <a:p>
            <a:pPr marL="0" indent="0">
              <a:lnSpc>
                <a:spcPct val="120000"/>
              </a:lnSpc>
              <a:buNone/>
            </a:pPr>
            <a:r>
              <a:rPr lang="en-US" sz="1800" b="1" dirty="0"/>
              <a:t>Digital modelling</a:t>
            </a:r>
            <a:endParaRPr lang="en-US" sz="1800" dirty="0"/>
          </a:p>
        </p:txBody>
      </p:sp>
    </p:spTree>
    <p:extLst>
      <p:ext uri="{BB962C8B-B14F-4D97-AF65-F5344CB8AC3E}">
        <p14:creationId xmlns:p14="http://schemas.microsoft.com/office/powerpoint/2010/main" val="1145657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1478-4BAB-A23B-1093-04935AD86ADD}"/>
              </a:ext>
            </a:extLst>
          </p:cNvPr>
          <p:cNvSpPr>
            <a:spLocks noGrp="1"/>
          </p:cNvSpPr>
          <p:nvPr>
            <p:ph type="title"/>
          </p:nvPr>
        </p:nvSpPr>
        <p:spPr/>
        <p:txBody>
          <a:bodyPr/>
          <a:lstStyle/>
          <a:p>
            <a:r>
              <a:rPr lang="en-IN" dirty="0"/>
              <a:t>Applications in Crime Analysis</a:t>
            </a:r>
          </a:p>
        </p:txBody>
      </p:sp>
      <p:sp>
        <p:nvSpPr>
          <p:cNvPr id="4" name="Rectangle 1">
            <a:extLst>
              <a:ext uri="{FF2B5EF4-FFF2-40B4-BE49-F238E27FC236}">
                <a16:creationId xmlns:a16="http://schemas.microsoft.com/office/drawing/2014/main" id="{990AED81-3878-082B-927C-73CB9E17D00B}"/>
              </a:ext>
            </a:extLst>
          </p:cNvPr>
          <p:cNvSpPr>
            <a:spLocks noGrp="1" noChangeArrowheads="1"/>
          </p:cNvSpPr>
          <p:nvPr>
            <p:ph idx="1"/>
          </p:nvPr>
        </p:nvSpPr>
        <p:spPr bwMode="auto">
          <a:xfrm>
            <a:off x="1295401" y="2594322"/>
            <a:ext cx="9601196" cy="3244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Heat Maps:</a:t>
            </a:r>
            <a:r>
              <a:rPr kumimoji="0" lang="en-US" altLang="en-US" sz="2800" b="0" i="0" u="none" strike="noStrike" cap="none" normalizeH="0" baseline="0" dirty="0">
                <a:ln>
                  <a:noFill/>
                </a:ln>
                <a:solidFill>
                  <a:schemeClr val="tx1"/>
                </a:solidFill>
                <a:effectLst/>
                <a:latin typeface="Arial" panose="020B0604020202020204" pitchFamily="34" charset="0"/>
              </a:rPr>
              <a:t> Highlight areas with most evidence/activity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Timeline Diagrams:</a:t>
            </a:r>
            <a:r>
              <a:rPr kumimoji="0" lang="en-US" altLang="en-US" sz="2800" b="0" i="0" u="none" strike="noStrike" cap="none" normalizeH="0" baseline="0" dirty="0">
                <a:ln>
                  <a:noFill/>
                </a:ln>
                <a:solidFill>
                  <a:schemeClr val="tx1"/>
                </a:solidFill>
                <a:effectLst/>
                <a:latin typeface="Arial" panose="020B0604020202020204" pitchFamily="34" charset="0"/>
              </a:rPr>
              <a:t> Establish event sequences (e.g., entry, witness reports, evidence collection)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Geospatial Mapping:</a:t>
            </a:r>
            <a:r>
              <a:rPr kumimoji="0" lang="en-US" altLang="en-US" sz="2800" b="0" i="0" u="none" strike="noStrike" cap="none" normalizeH="0" baseline="0" dirty="0">
                <a:ln>
                  <a:noFill/>
                </a:ln>
                <a:solidFill>
                  <a:schemeClr val="tx1"/>
                </a:solidFill>
                <a:effectLst/>
                <a:latin typeface="Arial" panose="020B0604020202020204" pitchFamily="34" charset="0"/>
              </a:rPr>
              <a:t> Track suspect/victim movement; useful in serial cases</a:t>
            </a:r>
          </a:p>
        </p:txBody>
      </p:sp>
    </p:spTree>
    <p:extLst>
      <p:ext uri="{BB962C8B-B14F-4D97-AF65-F5344CB8AC3E}">
        <p14:creationId xmlns:p14="http://schemas.microsoft.com/office/powerpoint/2010/main" val="163449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D462-BD88-BC80-DA89-F220AC08BEAE}"/>
              </a:ext>
            </a:extLst>
          </p:cNvPr>
          <p:cNvSpPr>
            <a:spLocks noGrp="1"/>
          </p:cNvSpPr>
          <p:nvPr>
            <p:ph type="title"/>
          </p:nvPr>
        </p:nvSpPr>
        <p:spPr/>
        <p:txBody>
          <a:bodyPr>
            <a:noAutofit/>
          </a:bodyPr>
          <a:lstStyle/>
          <a:p>
            <a:r>
              <a:rPr lang="en-US" sz="2400" dirty="0"/>
              <a:t>Below figure shows internet usage of a suspect’s computer using a heat map in shades of grey. The data reveals peak activity on Monday–Wednesday (05:00–09:59) and weekends (00:00–06:59), with the highest use between 09:00–09:59.</a:t>
            </a:r>
            <a:endParaRPr lang="en-IN" sz="2400" dirty="0"/>
          </a:p>
        </p:txBody>
      </p:sp>
      <p:pic>
        <p:nvPicPr>
          <p:cNvPr id="5" name="Content Placeholder 4">
            <a:extLst>
              <a:ext uri="{FF2B5EF4-FFF2-40B4-BE49-F238E27FC236}">
                <a16:creationId xmlns:a16="http://schemas.microsoft.com/office/drawing/2014/main" id="{B8C6B89D-5864-297F-6B48-1CB21065599D}"/>
              </a:ext>
            </a:extLst>
          </p:cNvPr>
          <p:cNvPicPr>
            <a:picLocks noGrp="1" noChangeAspect="1"/>
          </p:cNvPicPr>
          <p:nvPr>
            <p:ph idx="1"/>
          </p:nvPr>
        </p:nvPicPr>
        <p:blipFill>
          <a:blip r:embed="rId2"/>
          <a:srcRect l="16656" t="35635" r="20845" b="26140"/>
          <a:stretch>
            <a:fillRect/>
          </a:stretch>
        </p:blipFill>
        <p:spPr>
          <a:xfrm>
            <a:off x="1295402" y="2572759"/>
            <a:ext cx="9601195" cy="3303109"/>
          </a:xfrm>
          <a:prstGeom prst="rect">
            <a:avLst/>
          </a:prstGeom>
        </p:spPr>
      </p:pic>
    </p:spTree>
    <p:extLst>
      <p:ext uri="{BB962C8B-B14F-4D97-AF65-F5344CB8AC3E}">
        <p14:creationId xmlns:p14="http://schemas.microsoft.com/office/powerpoint/2010/main" val="2495484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8FFB1-95F6-72B8-91C1-1B0ABCD343C1}"/>
              </a:ext>
            </a:extLst>
          </p:cNvPr>
          <p:cNvSpPr>
            <a:spLocks noGrp="1"/>
          </p:cNvSpPr>
          <p:nvPr>
            <p:ph type="title"/>
          </p:nvPr>
        </p:nvSpPr>
        <p:spPr/>
        <p:txBody>
          <a:bodyPr/>
          <a:lstStyle/>
          <a:p>
            <a:r>
              <a:rPr lang="en-US" dirty="0"/>
              <a:t>Advantages of Effective Data Depiction</a:t>
            </a:r>
            <a:endParaRPr lang="en-IN" dirty="0"/>
          </a:p>
        </p:txBody>
      </p:sp>
      <p:sp>
        <p:nvSpPr>
          <p:cNvPr id="4" name="Rectangle 1">
            <a:extLst>
              <a:ext uri="{FF2B5EF4-FFF2-40B4-BE49-F238E27FC236}">
                <a16:creationId xmlns:a16="http://schemas.microsoft.com/office/drawing/2014/main" id="{AB8FEEC9-4C69-C443-1E14-AC6EF3A1E8A5}"/>
              </a:ext>
            </a:extLst>
          </p:cNvPr>
          <p:cNvSpPr>
            <a:spLocks noGrp="1" noChangeArrowheads="1"/>
          </p:cNvSpPr>
          <p:nvPr>
            <p:ph idx="1"/>
          </p:nvPr>
        </p:nvSpPr>
        <p:spPr bwMode="auto">
          <a:xfrm>
            <a:off x="1295401" y="2594323"/>
            <a:ext cx="9225336" cy="3244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Enhanced clarity for experts &amp; judges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Improved accuracy in documentation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Supports hypothesis testing (e.g., event reconstruction)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Strong courtroom aid – engages judges/jurors with visual evidence</a:t>
            </a:r>
          </a:p>
        </p:txBody>
      </p:sp>
    </p:spTree>
    <p:extLst>
      <p:ext uri="{BB962C8B-B14F-4D97-AF65-F5344CB8AC3E}">
        <p14:creationId xmlns:p14="http://schemas.microsoft.com/office/powerpoint/2010/main" val="149969149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78</TotalTime>
  <Words>919</Words>
  <Application>Microsoft Office PowerPoint</Application>
  <PresentationFormat>Widescreen</PresentationFormat>
  <Paragraphs>87</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Garamond</vt:lpstr>
      <vt:lpstr>Organic</vt:lpstr>
      <vt:lpstr>Data Depiction in Forensic Perspective</vt:lpstr>
      <vt:lpstr>“A picture paints a thousand words”  if the viewer has some understanding of what is being presented and why it is being presented. </vt:lpstr>
      <vt:lpstr>Introduction</vt:lpstr>
      <vt:lpstr>Types of Crime Scene Data</vt:lpstr>
      <vt:lpstr>Tools &amp; Methods for Data Depiction</vt:lpstr>
      <vt:lpstr> </vt:lpstr>
      <vt:lpstr>Applications in Crime Analysis</vt:lpstr>
      <vt:lpstr>Below figure shows internet usage of a suspect’s computer using a heat map in shades of grey. The data reveals peak activity on Monday–Wednesday (05:00–09:59) and weekends (00:00–06:59), with the highest use between 09:00–09:59.</vt:lpstr>
      <vt:lpstr>Advantages of Effective Data Depiction</vt:lpstr>
      <vt:lpstr>Challenges &amp; Limitations</vt:lpstr>
      <vt:lpstr>Role of Data Visualization &amp; Big Data</vt:lpstr>
      <vt:lpstr>Data Visualization in Investigation Reports</vt:lpstr>
      <vt:lpstr>Best Practices in Data Visualization</vt:lpstr>
      <vt:lpstr>The Way Forward</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PRAJAPATI</dc:creator>
  <cp:lastModifiedBy>ABHISHEK PRAJAPATI</cp:lastModifiedBy>
  <cp:revision>7</cp:revision>
  <dcterms:created xsi:type="dcterms:W3CDTF">2025-09-30T08:27:36Z</dcterms:created>
  <dcterms:modified xsi:type="dcterms:W3CDTF">2025-09-30T09:45:58Z</dcterms:modified>
</cp:coreProperties>
</file>